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2" r:id="rId6"/>
    <p:sldId id="267" r:id="rId7"/>
    <p:sldId id="265" r:id="rId8"/>
    <p:sldId id="268" r:id="rId9"/>
    <p:sldId id="266" r:id="rId10"/>
    <p:sldId id="260" r:id="rId11"/>
    <p:sldId id="263" r:id="rId12"/>
    <p:sldId id="270" r:id="rId13"/>
    <p:sldId id="269" r:id="rId14"/>
    <p:sldId id="264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357298"/>
            <a:ext cx="6886596" cy="1714512"/>
          </a:xfrm>
        </p:spPr>
        <p:txBody>
          <a:bodyPr>
            <a:noAutofit/>
          </a:bodyPr>
          <a:lstStyle/>
          <a:p>
            <a:r>
              <a:rPr lang="ru-RU" sz="5400" dirty="0" smtClean="0"/>
              <a:t>Производство потребительских благ.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4800" dirty="0" smtClean="0"/>
              <a:t>Производство – это процесс воздействия человека на то, что он взял из природы, для получения необходимых ему материальных благ и услуг. 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04"/>
            <a:ext cx="8786874" cy="60007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dirty="0" smtClean="0"/>
              <a:t>   Материальное производство происходит на предприятиях, которые создают материальные блага. </a:t>
            </a:r>
            <a:r>
              <a:rPr lang="ru-RU" sz="3600" b="1" dirty="0" smtClean="0">
                <a:solidFill>
                  <a:srgbClr val="C00000"/>
                </a:solidFill>
              </a:rPr>
              <a:t>Производство в одной конкретной области деятельности называют отраслью производства</a:t>
            </a:r>
            <a:r>
              <a:rPr lang="ru-RU" sz="3600" dirty="0" smtClean="0"/>
              <a:t>. Например станкостроение, автомобилестроение, животноводство, растениеводство и т.д. Материальным производством занимаются промышленные и сельскохозяйственные предприятия, строительные организации.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4800" dirty="0" smtClean="0"/>
              <a:t>Нематериальное производство происходит на предприятиях, создающих блага для удовлетворения нематериальных потребностей. Отрасли: здравоохранения, искусства, бытового обслуживания, торговля.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857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 Производство </a:t>
            </a:r>
            <a:r>
              <a:rPr lang="ru-RU" sz="3600" b="1" dirty="0" smtClean="0">
                <a:solidFill>
                  <a:srgbClr val="C00000"/>
                </a:solidFill>
              </a:rPr>
              <a:t>нематериальных</a:t>
            </a:r>
            <a:r>
              <a:rPr lang="ru-RU" sz="3600" dirty="0" smtClean="0"/>
              <a:t> благ</a:t>
            </a:r>
            <a:endParaRPr lang="ru-RU" sz="3600" dirty="0"/>
          </a:p>
        </p:txBody>
      </p:sp>
      <p:pic>
        <p:nvPicPr>
          <p:cNvPr id="10242" name="Picture 2" descr="C:\Users\Лариса\Desktop\технология 5 класс\3\0640134176163dfc72cac7e61262c752dcdc576fa6f5bbfba8dea5d206ddf65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48" y="1142984"/>
            <a:ext cx="3357586" cy="2500330"/>
          </a:xfrm>
          <a:prstGeom prst="rect">
            <a:avLst/>
          </a:prstGeom>
          <a:noFill/>
        </p:spPr>
      </p:pic>
      <p:pic>
        <p:nvPicPr>
          <p:cNvPr id="10243" name="Picture 3" descr="C:\Users\Лариса\Desktop\технология 5 класс\3\criminal-justice-landing-1400_tcm18-29180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6248" y="1142984"/>
            <a:ext cx="4143404" cy="2502935"/>
          </a:xfrm>
          <a:prstGeom prst="rect">
            <a:avLst/>
          </a:prstGeom>
          <a:noFill/>
        </p:spPr>
      </p:pic>
      <p:pic>
        <p:nvPicPr>
          <p:cNvPr id="10244" name="Picture 4" descr="C:\Users\Лариса\Desktop\технология 5 класс\3\nablyudenie_u_lechaschego_vracha_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4348" y="3786190"/>
            <a:ext cx="3881438" cy="2586008"/>
          </a:xfrm>
          <a:prstGeom prst="rect">
            <a:avLst/>
          </a:prstGeom>
          <a:noFill/>
        </p:spPr>
      </p:pic>
      <p:pic>
        <p:nvPicPr>
          <p:cNvPr id="10245" name="Picture 5" descr="C:\Users\Лариса\Desktop\технология 5 класс\3\Стоянки-автобусов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572000" y="3786190"/>
            <a:ext cx="3857652" cy="2589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857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 Производство </a:t>
            </a:r>
            <a:r>
              <a:rPr lang="ru-RU" sz="3600" b="1" dirty="0" smtClean="0">
                <a:solidFill>
                  <a:srgbClr val="C00000"/>
                </a:solidFill>
              </a:rPr>
              <a:t>нематериальных</a:t>
            </a:r>
            <a:r>
              <a:rPr lang="ru-RU" sz="3600" dirty="0" smtClean="0"/>
              <a:t> благ</a:t>
            </a:r>
            <a:endParaRPr lang="ru-RU" sz="3600" dirty="0"/>
          </a:p>
        </p:txBody>
      </p:sp>
      <p:pic>
        <p:nvPicPr>
          <p:cNvPr id="5122" name="Picture 2" descr="C:\Users\Лариса\Desktop\технология 5 класс\3\4e2632b5cd24f3b978a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472" y="1214422"/>
            <a:ext cx="4031767" cy="2686066"/>
          </a:xfrm>
          <a:prstGeom prst="rect">
            <a:avLst/>
          </a:prstGeom>
          <a:noFill/>
        </p:spPr>
      </p:pic>
      <p:pic>
        <p:nvPicPr>
          <p:cNvPr id="5123" name="Picture 3" descr="C:\Users\Лариса\Desktop\технология 5 класс\3\Cw-2iLzXAAAKzF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0" y="1214422"/>
            <a:ext cx="4024449" cy="2681289"/>
          </a:xfrm>
          <a:prstGeom prst="rect">
            <a:avLst/>
          </a:prstGeom>
          <a:noFill/>
        </p:spPr>
      </p:pic>
      <p:pic>
        <p:nvPicPr>
          <p:cNvPr id="5124" name="Picture 4" descr="C:\Users\Лариса\Desktop\технология 5 класс\3\2664062d88a72549399183b7b642d2d2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1472" y="4000504"/>
            <a:ext cx="3795568" cy="2500330"/>
          </a:xfrm>
          <a:prstGeom prst="rect">
            <a:avLst/>
          </a:prstGeom>
          <a:noFill/>
        </p:spPr>
      </p:pic>
      <p:pic>
        <p:nvPicPr>
          <p:cNvPr id="5125" name="Picture 5" descr="C:\Users\Лариса\Desktop\технология 5 класс\3\Nurzhamal-Usenbaeva-1200x80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857752" y="4000504"/>
            <a:ext cx="3717055" cy="2476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857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 Производство </a:t>
            </a:r>
            <a:r>
              <a:rPr lang="ru-RU" sz="3600" b="1" dirty="0" smtClean="0">
                <a:solidFill>
                  <a:srgbClr val="C00000"/>
                </a:solidFill>
              </a:rPr>
              <a:t>нематериальных</a:t>
            </a:r>
            <a:r>
              <a:rPr lang="ru-RU" sz="3600" dirty="0" smtClean="0"/>
              <a:t> благ</a:t>
            </a:r>
            <a:endParaRPr lang="ru-RU" sz="3600" dirty="0"/>
          </a:p>
        </p:txBody>
      </p:sp>
      <p:pic>
        <p:nvPicPr>
          <p:cNvPr id="11266" name="Picture 2" descr="C:\Users\Лариса\Desktop\технология 5 класс\3\9b69ad36-97b3-4a1a-9416-1fa9eeb296b9-appoblgazetamedia8kznhbraHDUof5uiAaIwNjRMuwh6lY4I.jpeg.1024x0_q8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472" y="1142984"/>
            <a:ext cx="3786214" cy="2508366"/>
          </a:xfrm>
          <a:prstGeom prst="rect">
            <a:avLst/>
          </a:prstGeom>
          <a:noFill/>
        </p:spPr>
      </p:pic>
      <p:pic>
        <p:nvPicPr>
          <p:cNvPr id="11267" name="Picture 3" descr="C:\Users\Лариса\Desktop\технология 5 класс\3\k2_items_src_4961a3ccc9a7b4f635e66f96c184664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57818" y="4000504"/>
            <a:ext cx="2857520" cy="2452239"/>
          </a:xfrm>
          <a:prstGeom prst="rect">
            <a:avLst/>
          </a:prstGeom>
          <a:noFill/>
        </p:spPr>
      </p:pic>
      <p:pic>
        <p:nvPicPr>
          <p:cNvPr id="11268" name="Picture 4" descr="C:\Users\Лариса\Desktop\технология 5 класс\3\iV6PrnLqSO-1000x100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1472" y="4071941"/>
            <a:ext cx="4500594" cy="2362812"/>
          </a:xfrm>
          <a:prstGeom prst="rect">
            <a:avLst/>
          </a:prstGeom>
          <a:noFill/>
        </p:spPr>
      </p:pic>
      <p:pic>
        <p:nvPicPr>
          <p:cNvPr id="11269" name="Picture 5" descr="C:\Users\Лариса\Desktop\технология 5 класс\3\kino_4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857751" y="1142983"/>
            <a:ext cx="3752939" cy="2500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285720" y="714356"/>
            <a:ext cx="8572560" cy="4525963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Созданием материальных и нематериальных благ занимаются люди разных профессий.</a:t>
            </a:r>
            <a:r>
              <a:rPr lang="ru-RU" sz="3200" dirty="0" smtClean="0"/>
              <a:t>Человек, выполняющий свою работу качественно, грамотно и учитывающий все тонкости своего дела, называют профессионалом. Профессионалом может быть специалист любой сферы деятельности.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dirty="0" smtClean="0"/>
              <a:t>    </a:t>
            </a:r>
            <a:r>
              <a:rPr lang="ru-RU" sz="3200" b="1" dirty="0" smtClean="0">
                <a:solidFill>
                  <a:srgbClr val="C00000"/>
                </a:solidFill>
              </a:rPr>
              <a:t>Назовите отрасль производства и профессию?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57371" y="5021284"/>
            <a:ext cx="4572000" cy="4380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105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строитель и врач, педагог и официант, технолог и художник, журналист и программист.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Как человек может помочь себе, чтобы желание  исполнилось, т.е. чтобы было произведено благо?</a:t>
            </a:r>
            <a:endParaRPr lang="ru-RU" sz="3600" dirty="0"/>
          </a:p>
        </p:txBody>
      </p:sp>
      <p:pic>
        <p:nvPicPr>
          <p:cNvPr id="3074" name="Picture 2" descr="C:\Users\Лариса\Desktop\технология 5 класс\3\screen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00216"/>
            <a:ext cx="7130693" cy="4572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4525963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4000" dirty="0" smtClean="0"/>
              <a:t>   </a:t>
            </a:r>
            <a:r>
              <a:rPr lang="ru-RU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Человек преобразует окружающий мир, испытывая различные потребности. Для удовлетворения этих потребностей человек приобретает потребительские блага, которые бывают материальные и нематериальные.</a:t>
            </a:r>
            <a:endParaRPr lang="ru-RU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Материальные блага – это вещи, предметы, необходимые и желаемые человеком. Их можно потрогать руками.</a:t>
            </a:r>
            <a:endParaRPr lang="ru-RU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40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Нематериальные блага</a:t>
            </a:r>
            <a:r>
              <a:rPr lang="ru-RU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это услуги, которые оказывают людям. Ни одну услугу нельзя потрогать. Можно лишь осознать или ощутить результат.</a:t>
            </a:r>
            <a:endParaRPr lang="ru-RU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того, чтобы получить желаемое благо, необходимо его сделать или произвести, то есть наладить производство.</a:t>
            </a:r>
            <a:endParaRPr lang="ru-RU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000" dirty="0" smtClean="0"/>
              <a:t>Производство </a:t>
            </a:r>
            <a:r>
              <a:rPr lang="ru-RU" sz="4000" dirty="0" smtClean="0"/>
              <a:t>– это создание всего того, что необходимо людям для их жизни: еда, одежда, жилище, предметы труда, средства передвижения, , услуги здравоохранения, бытового обслуживания и многое другое. Это все относится к потребительским благам.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/>
              <a:t>Производство хлеба</a:t>
            </a:r>
            <a:endParaRPr lang="ru-RU" dirty="0"/>
          </a:p>
        </p:txBody>
      </p:sp>
      <p:pic>
        <p:nvPicPr>
          <p:cNvPr id="2050" name="Picture 2" descr="C:\Users\Лариса\Desktop\технология 5 класс\3\5c7ff41bbf435-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1428736"/>
            <a:ext cx="3003328" cy="2071702"/>
          </a:xfrm>
          <a:prstGeom prst="rect">
            <a:avLst/>
          </a:prstGeom>
          <a:noFill/>
        </p:spPr>
      </p:pic>
      <p:pic>
        <p:nvPicPr>
          <p:cNvPr id="2051" name="Picture 3" descr="C:\Users\Лариса\Desktop\технология 5 класс\3\5b28dc7956317efdd7cba5172aadd74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86116" y="1428736"/>
            <a:ext cx="2738430" cy="2071701"/>
          </a:xfrm>
          <a:prstGeom prst="rect">
            <a:avLst/>
          </a:prstGeom>
          <a:noFill/>
        </p:spPr>
      </p:pic>
      <p:pic>
        <p:nvPicPr>
          <p:cNvPr id="2052" name="Picture 4" descr="C:\Users\Лариса\Desktop\технология 5 класс\3\bread_00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85720" y="3857628"/>
            <a:ext cx="2967608" cy="2500330"/>
          </a:xfrm>
          <a:prstGeom prst="rect">
            <a:avLst/>
          </a:prstGeom>
          <a:noFill/>
        </p:spPr>
      </p:pic>
      <p:pic>
        <p:nvPicPr>
          <p:cNvPr id="2053" name="Picture 5" descr="C:\Users\Лариса\Desktop\технология 5 класс\3\muka-pshenichnaya-perviy-sort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929322" y="1428736"/>
            <a:ext cx="2991049" cy="2071701"/>
          </a:xfrm>
          <a:prstGeom prst="rect">
            <a:avLst/>
          </a:prstGeom>
          <a:noFill/>
        </p:spPr>
      </p:pic>
      <p:pic>
        <p:nvPicPr>
          <p:cNvPr id="2054" name="Picture 6" descr="C:\Users\Лариса\Desktop\технология 5 класс\3\IMG-20191018-WA004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572132" y="3857628"/>
            <a:ext cx="3357586" cy="2500330"/>
          </a:xfrm>
          <a:prstGeom prst="rect">
            <a:avLst/>
          </a:prstGeom>
          <a:noFill/>
        </p:spPr>
      </p:pic>
      <p:pic>
        <p:nvPicPr>
          <p:cNvPr id="2055" name="Picture 7" descr="C:\Users\Лариса\Desktop\технология 5 класс\3\Как-приготовить-тесто-для-домашних-пельменей-по-классическому-рецепту-фото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214678" y="3857628"/>
            <a:ext cx="293712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/>
              <a:t>Добыча и переработка топлива</a:t>
            </a:r>
            <a:endParaRPr lang="ru-RU" dirty="0"/>
          </a:p>
        </p:txBody>
      </p:sp>
      <p:pic>
        <p:nvPicPr>
          <p:cNvPr id="4098" name="Picture 2" descr="C:\Users\Лариса\Desktop\технология 5 класс\3\maritime_security_7-1024x680-1200x80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8596" y="1285860"/>
            <a:ext cx="3417025" cy="2466975"/>
          </a:xfrm>
          <a:prstGeom prst="rect">
            <a:avLst/>
          </a:prstGeom>
          <a:noFill/>
        </p:spPr>
      </p:pic>
      <p:pic>
        <p:nvPicPr>
          <p:cNvPr id="4099" name="Picture 3" descr="C:\Users\Лариса\Desktop\технология 5 класс\3\obekty-bureniya-i-dobychi-nefti-gaza-i-gazovogo-kondensat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28992" y="1285860"/>
            <a:ext cx="3357586" cy="2474100"/>
          </a:xfrm>
          <a:prstGeom prst="rect">
            <a:avLst/>
          </a:prstGeom>
          <a:noFill/>
        </p:spPr>
      </p:pic>
      <p:pic>
        <p:nvPicPr>
          <p:cNvPr id="4100" name="Picture 4" descr="C:\Users\Лариса\Desktop\технология 5 класс\3\EICJCKBX4AAqA0c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929322" y="1285860"/>
            <a:ext cx="2786082" cy="2500330"/>
          </a:xfrm>
          <a:prstGeom prst="rect">
            <a:avLst/>
          </a:prstGeom>
          <a:noFill/>
        </p:spPr>
      </p:pic>
      <p:pic>
        <p:nvPicPr>
          <p:cNvPr id="4101" name="Picture 5" descr="C:\Users\Лариса\Desktop\технология 5 класс\3\proizvodstvo-benzina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28596" y="4071942"/>
            <a:ext cx="3591452" cy="2347912"/>
          </a:xfrm>
          <a:prstGeom prst="rect">
            <a:avLst/>
          </a:prstGeom>
          <a:noFill/>
        </p:spPr>
      </p:pic>
      <p:pic>
        <p:nvPicPr>
          <p:cNvPr id="4102" name="Picture 6" descr="C:\Users\Лариса\Desktop\технология 5 класс\3\Shell-2015-2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714744" y="4071942"/>
            <a:ext cx="2500330" cy="2355484"/>
          </a:xfrm>
          <a:prstGeom prst="rect">
            <a:avLst/>
          </a:prstGeom>
          <a:noFill/>
        </p:spPr>
      </p:pic>
      <p:pic>
        <p:nvPicPr>
          <p:cNvPr id="4103" name="Picture 7" descr="C:\Users\Лариса\Desktop\технология 5 класс\3\3060217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215074" y="4071942"/>
            <a:ext cx="2526050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Производство  </a:t>
            </a:r>
            <a:r>
              <a:rPr lang="ru-RU" b="1" dirty="0" smtClean="0">
                <a:solidFill>
                  <a:srgbClr val="C00000"/>
                </a:solidFill>
              </a:rPr>
              <a:t>материальных благ</a:t>
            </a:r>
            <a:endParaRPr lang="ru-RU" dirty="0"/>
          </a:p>
        </p:txBody>
      </p:sp>
      <p:pic>
        <p:nvPicPr>
          <p:cNvPr id="8194" name="Picture 2" descr="C:\Users\Лариса\Desktop\технология 5 класс\3\5723bb1677a7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48" y="1142983"/>
            <a:ext cx="3643338" cy="2732503"/>
          </a:xfrm>
          <a:prstGeom prst="rect">
            <a:avLst/>
          </a:prstGeom>
          <a:noFill/>
        </p:spPr>
      </p:pic>
      <p:pic>
        <p:nvPicPr>
          <p:cNvPr id="8195" name="Picture 3" descr="C:\Users\Лариса\Desktop\технология 5 класс\3\XXXL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00562" y="1142984"/>
            <a:ext cx="3929090" cy="2760186"/>
          </a:xfrm>
          <a:prstGeom prst="rect">
            <a:avLst/>
          </a:prstGeom>
          <a:noFill/>
        </p:spPr>
      </p:pic>
      <p:pic>
        <p:nvPicPr>
          <p:cNvPr id="8196" name="Picture 4" descr="C:\Users\Лариса\Desktop\технология 5 класс\3\uRPfNysanFY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4348" y="4000504"/>
            <a:ext cx="3857652" cy="2570160"/>
          </a:xfrm>
          <a:prstGeom prst="rect">
            <a:avLst/>
          </a:prstGeom>
          <a:noFill/>
        </p:spPr>
      </p:pic>
      <p:pic>
        <p:nvPicPr>
          <p:cNvPr id="8197" name="Picture 5" descr="C:\Users\Лариса\Desktop\технология 5 класс\3\svarochnyy-uchastok-eberspekher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643438" y="3992914"/>
            <a:ext cx="3786214" cy="25793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Производство  </a:t>
            </a:r>
            <a:r>
              <a:rPr lang="ru-RU" b="1" dirty="0" smtClean="0">
                <a:solidFill>
                  <a:srgbClr val="C00000"/>
                </a:solidFill>
              </a:rPr>
              <a:t>материальных благ</a:t>
            </a:r>
            <a:endParaRPr lang="ru-RU" dirty="0"/>
          </a:p>
        </p:txBody>
      </p:sp>
      <p:pic>
        <p:nvPicPr>
          <p:cNvPr id="6146" name="Picture 2" descr="C:\Users\Лариса\Desktop\технология 5 класс\3\dubr02-c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8595" y="1071546"/>
            <a:ext cx="3796419" cy="2214578"/>
          </a:xfrm>
          <a:prstGeom prst="rect">
            <a:avLst/>
          </a:prstGeom>
          <a:noFill/>
        </p:spPr>
      </p:pic>
      <p:pic>
        <p:nvPicPr>
          <p:cNvPr id="6149" name="Picture 5" descr="C:\Users\Лариса\Desktop\технология 5 класс\3\putin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6314" y="1071547"/>
            <a:ext cx="3822754" cy="2214577"/>
          </a:xfrm>
          <a:prstGeom prst="rect">
            <a:avLst/>
          </a:prstGeom>
          <a:noFill/>
        </p:spPr>
      </p:pic>
      <p:pic>
        <p:nvPicPr>
          <p:cNvPr id="6151" name="Picture 7" descr="C:\Users\Лариса\Desktop\технология 5 класс\3\837ffc94e390aea4bf1f4460a1a89e05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1959" y="3571876"/>
            <a:ext cx="3619525" cy="2714644"/>
          </a:xfrm>
          <a:prstGeom prst="rect">
            <a:avLst/>
          </a:prstGeom>
          <a:noFill/>
        </p:spPr>
      </p:pic>
      <p:pic>
        <p:nvPicPr>
          <p:cNvPr id="6152" name="Picture 8" descr="C:\Users\Лариса\Desktop\технология 5 класс\3\farm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429124" y="3571876"/>
            <a:ext cx="4143404" cy="2729467"/>
          </a:xfrm>
          <a:prstGeom prst="rect">
            <a:avLst/>
          </a:prstGeom>
          <a:noFill/>
        </p:spPr>
      </p:pic>
      <p:sp>
        <p:nvSpPr>
          <p:cNvPr id="12" name="Прямоугольник 5"/>
          <p:cNvSpPr>
            <a:spLocks noChangeArrowheads="1"/>
          </p:cNvSpPr>
          <p:nvPr/>
        </p:nvSpPr>
        <p:spPr bwMode="auto">
          <a:xfrm>
            <a:off x="2500298" y="6429396"/>
            <a:ext cx="3929073" cy="28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dirty="0"/>
              <a:t>© Степанова Л.И., МАОУ СОШ № 46, Екатеринбург, </a:t>
            </a:r>
            <a:r>
              <a:rPr lang="ru-RU" sz="1200" dirty="0" smtClean="0"/>
              <a:t>2020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Производство  </a:t>
            </a:r>
            <a:r>
              <a:rPr lang="ru-RU" b="1" dirty="0" smtClean="0">
                <a:solidFill>
                  <a:srgbClr val="C00000"/>
                </a:solidFill>
              </a:rPr>
              <a:t>материальных благ</a:t>
            </a:r>
            <a:endParaRPr lang="ru-RU" dirty="0"/>
          </a:p>
        </p:txBody>
      </p:sp>
      <p:pic>
        <p:nvPicPr>
          <p:cNvPr id="9218" name="Picture 2" descr="C:\Users\Лариса\Desktop\технология 5 класс\3\0_b6fef_db08b6ab_XXL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2910" y="1071546"/>
            <a:ext cx="3950039" cy="2630503"/>
          </a:xfrm>
          <a:prstGeom prst="rect">
            <a:avLst/>
          </a:prstGeom>
          <a:noFill/>
        </p:spPr>
      </p:pic>
      <p:pic>
        <p:nvPicPr>
          <p:cNvPr id="9219" name="Picture 3" descr="C:\Users\Лариса\Desktop\технология 5 класс\3\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29190" y="1071546"/>
            <a:ext cx="3458195" cy="2643206"/>
          </a:xfrm>
          <a:prstGeom prst="rect">
            <a:avLst/>
          </a:prstGeom>
          <a:noFill/>
        </p:spPr>
      </p:pic>
      <p:pic>
        <p:nvPicPr>
          <p:cNvPr id="9220" name="Picture 4" descr="C:\Users\Лариса\Desktop\технология 5 класс\3\3c69546d64437e1f66a86ee6125b8f8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2910" y="3857628"/>
            <a:ext cx="3929090" cy="2617756"/>
          </a:xfrm>
          <a:prstGeom prst="rect">
            <a:avLst/>
          </a:prstGeom>
          <a:noFill/>
        </p:spPr>
      </p:pic>
      <p:pic>
        <p:nvPicPr>
          <p:cNvPr id="9221" name="Picture 5" descr="C:\Users\Лариса\Desktop\технология 5 класс\3\3835174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572000" y="3857628"/>
            <a:ext cx="3810000" cy="2614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Производство  </a:t>
            </a:r>
            <a:r>
              <a:rPr lang="ru-RU" b="1" dirty="0" smtClean="0">
                <a:solidFill>
                  <a:srgbClr val="C00000"/>
                </a:solidFill>
              </a:rPr>
              <a:t>материальных благ</a:t>
            </a:r>
            <a:endParaRPr lang="ru-RU" dirty="0"/>
          </a:p>
        </p:txBody>
      </p:sp>
      <p:pic>
        <p:nvPicPr>
          <p:cNvPr id="7170" name="Picture 2" descr="C:\Users\Лариса\Desktop\технология 5 класс\3\c5bb6ff4f67c51f0dfb79f2df43d00f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472" y="1142984"/>
            <a:ext cx="3810001" cy="2333624"/>
          </a:xfrm>
          <a:prstGeom prst="rect">
            <a:avLst/>
          </a:prstGeom>
          <a:noFill/>
        </p:spPr>
      </p:pic>
      <p:pic>
        <p:nvPicPr>
          <p:cNvPr id="7171" name="Picture 3" descr="C:\Users\Лариса\Desktop\технология 5 класс\3\d4fd6df6968b1b8b1328c3a707e0e7b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1" y="1142984"/>
            <a:ext cx="4000528" cy="2341455"/>
          </a:xfrm>
          <a:prstGeom prst="rect">
            <a:avLst/>
          </a:prstGeom>
          <a:noFill/>
        </p:spPr>
      </p:pic>
      <p:pic>
        <p:nvPicPr>
          <p:cNvPr id="7172" name="Picture 4" descr="C:\Users\Лариса\Desktop\технология 5 класс\3\p2845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786182" y="3714752"/>
            <a:ext cx="4786319" cy="2692305"/>
          </a:xfrm>
          <a:prstGeom prst="rect">
            <a:avLst/>
          </a:prstGeom>
          <a:noFill/>
        </p:spPr>
      </p:pic>
      <p:pic>
        <p:nvPicPr>
          <p:cNvPr id="10" name="Picture 6" descr="C:\Users\Лариса\Desktop\технология 5 класс\3\best-college-farms-Ferrum-College-1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71472" y="3714752"/>
            <a:ext cx="436718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260</Words>
  <Application>Microsoft Office PowerPoint</Application>
  <PresentationFormat>Экран (4:3)</PresentationFormat>
  <Paragraphs>23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Производство потребительских благ.</vt:lpstr>
      <vt:lpstr>Как человек может помочь себе, чтобы желание  исполнилось, т.е. чтобы было произведено благо?</vt:lpstr>
      <vt:lpstr>Презентация PowerPoint</vt:lpstr>
      <vt:lpstr>Производство хлеба</vt:lpstr>
      <vt:lpstr>Добыча и переработка топлива</vt:lpstr>
      <vt:lpstr>Производство  материальных благ</vt:lpstr>
      <vt:lpstr>Производство  материальных благ</vt:lpstr>
      <vt:lpstr>Производство  материальных благ</vt:lpstr>
      <vt:lpstr>Производство  материальных благ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Производство потребительских благ.</dc:title>
  <dc:creator>Лариса</dc:creator>
  <cp:lastModifiedBy>Альфия Рафиковна</cp:lastModifiedBy>
  <cp:revision>33</cp:revision>
  <dcterms:created xsi:type="dcterms:W3CDTF">2020-09-13T05:55:21Z</dcterms:created>
  <dcterms:modified xsi:type="dcterms:W3CDTF">2023-01-09T20:24:43Z</dcterms:modified>
</cp:coreProperties>
</file>